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7" r:id="rId8"/>
    <p:sldId id="260" r:id="rId9"/>
    <p:sldId id="265" r:id="rId10"/>
    <p:sldId id="266" r:id="rId11"/>
    <p:sldId id="263" r:id="rId12"/>
    <p:sldId id="268" r:id="rId13"/>
  </p:sldIdLst>
  <p:sldSz cx="12192000" cy="6858000"/>
  <p:notesSz cx="6954838" cy="9309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9" autoAdjust="0"/>
    <p:restoredTop sz="94660"/>
  </p:normalViewPr>
  <p:slideViewPr>
    <p:cSldViewPr snapToGrid="0">
      <p:cViewPr varScale="1">
        <p:scale>
          <a:sx n="89" d="100"/>
          <a:sy n="89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3344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920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7183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586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213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86561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804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0143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728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176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67934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B9139-28B7-4483-AD8F-83A7C484E697}" type="datetimeFigureOut">
              <a:rPr lang="fr-CA" smtClean="0"/>
              <a:t>2020-11-20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D7486-CE10-4572-B0A0-038BA08766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05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" b="35873"/>
          <a:stretch/>
        </p:blipFill>
        <p:spPr>
          <a:xfrm>
            <a:off x="-195944" y="-108402"/>
            <a:ext cx="12852000" cy="6966402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/>
          <p:cNvSpPr/>
          <p:nvPr/>
        </p:nvSpPr>
        <p:spPr>
          <a:xfrm>
            <a:off x="1558344" y="502277"/>
            <a:ext cx="9362941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AGA</a:t>
            </a:r>
          </a:p>
          <a:p>
            <a:pPr algn="ctr"/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Soutien Technique International </a:t>
            </a:r>
            <a:r>
              <a:rPr lang="fr-FR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Lien</a:t>
            </a:r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-Éducation</a:t>
            </a:r>
            <a:r>
              <a:rPr lang="fr-FR" sz="5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Santé</a:t>
            </a:r>
          </a:p>
          <a:p>
            <a:pPr algn="ctr"/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 novem</a:t>
            </a:r>
            <a:r>
              <a:rPr lang="fr-F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bre 2020</a:t>
            </a:r>
          </a:p>
          <a:p>
            <a:pPr algn="ctr"/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14:00 h à 16:00 h</a:t>
            </a:r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698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000" y="76200"/>
            <a:ext cx="12384000" cy="928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6985" y="76200"/>
            <a:ext cx="1086327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fr-F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 les routes de Madagascar</a:t>
            </a:r>
          </a:p>
          <a:p>
            <a:pPr algn="ctr"/>
            <a:r>
              <a:rPr lang="fr-F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visite des projets </a:t>
            </a:r>
          </a:p>
          <a:p>
            <a:pPr algn="ctr"/>
            <a:r>
              <a:rPr lang="fr-F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 leurs coûts</a:t>
            </a:r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2237" y="2962737"/>
            <a:ext cx="2807819" cy="39793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</a:t>
            </a: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r-F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323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4862" r="784" b="18276"/>
          <a:stretch/>
        </p:blipFill>
        <p:spPr>
          <a:xfrm>
            <a:off x="-533787" y="0"/>
            <a:ext cx="12996000" cy="75690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483317" y="0"/>
            <a:ext cx="704603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</a:t>
            </a:r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École </a:t>
            </a:r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Victoire</a:t>
            </a:r>
          </a:p>
          <a:p>
            <a:pPr algn="ctr"/>
            <a:r>
              <a:rPr lang="fr-F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r>
              <a:rPr lang="fr-F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fr-FR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Andranofankatia</a:t>
            </a:r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427020" y="5934670"/>
            <a:ext cx="1349630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Coût du projet: $ 28 049,60 </a:t>
            </a:r>
          </a:p>
          <a:p>
            <a:pPr algn="ctr"/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Participation des parents: $ 7 000,00     </a:t>
            </a:r>
          </a:p>
          <a:p>
            <a:pPr algn="ctr"/>
            <a:endParaRPr lang="fr-FR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5910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943" y="-87085"/>
            <a:ext cx="14112000" cy="940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7971" y="152400"/>
            <a:ext cx="11702143" cy="70788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projets pédagogiques:</a:t>
            </a:r>
          </a:p>
          <a:p>
            <a:endParaRPr lang="fr-F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Soutien pédagogique:                                                    1 540,43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  <a:endParaRPr lang="fr-F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fr-F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Matériel scolaire pour les élèves:                                    448,52 €</a:t>
            </a:r>
          </a:p>
          <a:p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Matériel didactique pour les enseignants:                    203,92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</a:p>
          <a:p>
            <a:r>
              <a:rPr lang="fr-F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Réparation de 2 écoles:                                                    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257,13 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  <a:r>
              <a:rPr lang="fr-F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</a:p>
          <a:p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Réhabilitation d’un bâtiment en école:</a:t>
            </a:r>
            <a:r>
              <a:rPr lang="fr-F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250,00 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  <a:r>
              <a:rPr lang="fr-F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</a:t>
            </a:r>
          </a:p>
          <a:p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Construction école Victoire(dépassement de coût): 2 000,00 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  <a:endParaRPr lang="fr-F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fr-FR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aux variant de $ 1,5 à 1,5082/1 €= $ 7 088.54/4700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</a:p>
          <a:p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fr-F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*Note:  Il y a variation des coûts selon les taux de change en </a:t>
            </a:r>
            <a:r>
              <a:rPr lang="fr-FR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Ariary</a:t>
            </a:r>
            <a:r>
              <a:rPr lang="fr-F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L’argent a été distribué en </a:t>
            </a:r>
            <a:r>
              <a:rPr lang="fr-FR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Ariary</a:t>
            </a:r>
            <a:r>
              <a:rPr lang="fr-F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monnaie locale de Madagascar.</a:t>
            </a:r>
            <a:endParaRPr lang="fr-FR" sz="2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fr-FR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7963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6000" cy="515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24"/>
          <a:stretch/>
        </p:blipFill>
        <p:spPr>
          <a:xfrm>
            <a:off x="4715049" y="114389"/>
            <a:ext cx="7236000" cy="6743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Bulle ronde 4"/>
          <p:cNvSpPr/>
          <p:nvPr/>
        </p:nvSpPr>
        <p:spPr>
          <a:xfrm>
            <a:off x="528321" y="5019040"/>
            <a:ext cx="3706222" cy="1762760"/>
          </a:xfrm>
          <a:prstGeom prst="wedgeEllipseCallout">
            <a:avLst>
              <a:gd name="adj1" fmla="val 69199"/>
              <a:gd name="adj2" fmla="val -75123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Sœur Suzanne me décrit ce qu’il y a à faire pour réhabiliter un bâtiment pour en faire une école et elle a été réhabilitée sur l’extérieur et cette année c’est la finition intérieure . Maintenant à Miadapahone il y a deux écoles qui accueillent plus de 70 enfants.</a:t>
            </a:r>
            <a:endParaRPr lang="fr-CA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17459" y="225911"/>
            <a:ext cx="18825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250,00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</a:p>
        </p:txBody>
      </p:sp>
    </p:spTree>
    <p:extLst>
      <p:ext uri="{BB962C8B-B14F-4D97-AF65-F5344CB8AC3E}">
        <p14:creationId xmlns:p14="http://schemas.microsoft.com/office/powerpoint/2010/main" val="610687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0000" cy="931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23747">
            <a:off x="458993" y="3028002"/>
            <a:ext cx="5580000" cy="4185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96819" y="215153"/>
            <a:ext cx="940854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Réparation de 2 écoles dans le Bidonville d’</a:t>
            </a:r>
            <a:r>
              <a:rPr lang="fr-FR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Anosebe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257,13 € </a:t>
            </a:r>
            <a:endParaRPr lang="fr-FR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Bulle ronde 4"/>
          <p:cNvSpPr/>
          <p:nvPr/>
        </p:nvSpPr>
        <p:spPr>
          <a:xfrm>
            <a:off x="215153" y="906233"/>
            <a:ext cx="2603351" cy="2417880"/>
          </a:xfrm>
          <a:prstGeom prst="wedgeEllipseCallout">
            <a:avLst>
              <a:gd name="adj1" fmla="val 60492"/>
              <a:gd name="adj2" fmla="val 3932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Ces deux bâtiments accueillent plus de 70 enfants  du bidonville  qui peuvent raccrocher et s’insérer dans une classe régulière. Cette année tous ont réussi les examens de passage. </a:t>
            </a:r>
            <a:r>
              <a:rPr lang="fr-CA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lle connaît un succès. C’est l’école de l’espoir.</a:t>
            </a:r>
            <a:endParaRPr lang="fr-CA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224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t="23750" r="-1378" b="-11997"/>
          <a:stretch/>
        </p:blipFill>
        <p:spPr>
          <a:xfrm>
            <a:off x="-620649" y="-121195"/>
            <a:ext cx="13806410" cy="91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" y="0"/>
            <a:ext cx="928551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Image de la rentrée au bidonville d’</a:t>
            </a:r>
            <a:r>
              <a:rPr lang="fr-FR" sz="2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fr-FR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nosibe</a:t>
            </a:r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Photo de S</a:t>
            </a:r>
            <a:r>
              <a:rPr lang="fr-FR" sz="2000" b="0" cap="none" spc="0" baseline="30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Antoinette                            </a:t>
            </a:r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Petite Franciscaine de </a:t>
            </a:r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Marie</a:t>
            </a:r>
            <a:endParaRPr lang="fr-FR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fr-FR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travailleuse sociale.</a:t>
            </a:r>
            <a:endParaRPr lang="fr-CA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3560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9" r="784"/>
          <a:stretch/>
        </p:blipFill>
        <p:spPr>
          <a:xfrm>
            <a:off x="0" y="0"/>
            <a:ext cx="13428000" cy="8367241"/>
          </a:xfrm>
          <a:prstGeom prst="rect">
            <a:avLst/>
          </a:prstGeom>
        </p:spPr>
      </p:pic>
      <p:sp>
        <p:nvSpPr>
          <p:cNvPr id="4" name="Bulle ronde 3"/>
          <p:cNvSpPr/>
          <p:nvPr/>
        </p:nvSpPr>
        <p:spPr>
          <a:xfrm>
            <a:off x="5927464" y="0"/>
            <a:ext cx="5475642" cy="1592132"/>
          </a:xfrm>
          <a:prstGeom prst="wedgeEllipseCallout">
            <a:avLst>
              <a:gd name="adj1" fmla="val -19981"/>
              <a:gd name="adj2" fmla="val 7746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Distribution du matériel scolaire, aux 49 enfants de première année.</a:t>
            </a:r>
          </a:p>
          <a:p>
            <a:pPr algn="ctr"/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Jour de la rentrée à l’école Victoire,</a:t>
            </a:r>
          </a:p>
          <a:p>
            <a:pPr algn="ctr"/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CA" sz="1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Andranofankatia</a:t>
            </a:r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5 novembre 2019.</a:t>
            </a:r>
            <a:endParaRPr lang="fr-CA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r-CA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150,00 €</a:t>
            </a:r>
            <a:endParaRPr lang="fr-CA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548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39548" y="1189984"/>
            <a:ext cx="6858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0" t="314" b="1"/>
          <a:stretch/>
        </p:blipFill>
        <p:spPr>
          <a:xfrm>
            <a:off x="4675452" y="46984"/>
            <a:ext cx="7452000" cy="6920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926541" y="516367"/>
            <a:ext cx="44751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03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88367" y="419548"/>
            <a:ext cx="6927926" cy="9251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fr-F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Bidonville d’</a:t>
            </a:r>
            <a:r>
              <a:rPr lang="fr-F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Anosebe</a:t>
            </a:r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Arrondir un rectangle avec un coin diagonal 5"/>
          <p:cNvSpPr/>
          <p:nvPr/>
        </p:nvSpPr>
        <p:spPr>
          <a:xfrm>
            <a:off x="559398" y="5238974"/>
            <a:ext cx="6562164" cy="1619026"/>
          </a:xfrm>
          <a:prstGeom prst="round2Diag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 smtClean="0">
                <a:solidFill>
                  <a:schemeClr val="accent5">
                    <a:lumMod val="50000"/>
                  </a:schemeClr>
                </a:solidFill>
              </a:rPr>
              <a:t>Achat de deux machines à coudre: école de coupe et couture: (98,52 €).  Soutien pédagogique pour 5 professeurs: (1 040,43 €)</a:t>
            </a:r>
          </a:p>
          <a:p>
            <a:r>
              <a:rPr lang="fr-CA" dirty="0" smtClean="0">
                <a:solidFill>
                  <a:schemeClr val="accent5">
                    <a:lumMod val="50000"/>
                  </a:schemeClr>
                </a:solidFill>
              </a:rPr>
              <a:t>Matériel scolaire pour 70 élèves: (100,00 €) </a:t>
            </a:r>
          </a:p>
          <a:p>
            <a:pPr algn="ctr"/>
            <a:r>
              <a:rPr lang="fr-CA" sz="3200" dirty="0" smtClean="0">
                <a:solidFill>
                  <a:schemeClr val="accent5">
                    <a:lumMod val="50000"/>
                  </a:schemeClr>
                </a:solidFill>
              </a:rPr>
              <a:t>1 238,95 €</a:t>
            </a:r>
            <a:endParaRPr lang="fr-CA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218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698" y="-182880"/>
            <a:ext cx="12240000" cy="688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0" y="86061"/>
            <a:ext cx="1175810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outien pédagogique, matériel didactique pour 3 écoles de 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brousse.</a:t>
            </a:r>
          </a:p>
          <a:p>
            <a:r>
              <a:rPr lang="fr-F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 </a:t>
            </a:r>
            <a:r>
              <a:rPr lang="fr-F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doit fournir aux professeurs le matériel visuel pour afficher sur                                                                                                   les murs, ainsi que les livres et cahiers des m</a:t>
            </a:r>
            <a:r>
              <a:rPr lang="fr-FR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aîtres en lien avec le</a:t>
            </a:r>
          </a:p>
          <a:p>
            <a:r>
              <a:rPr lang="fr-FR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programme scolaire </a:t>
            </a:r>
            <a:r>
              <a:rPr lang="fr-F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 </a:t>
            </a:r>
            <a:r>
              <a:rPr lang="fr-F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aide pour le salaire </a:t>
            </a:r>
            <a:r>
              <a:rPr lang="fr-F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 professeurs.                                                                                                                                                                   </a:t>
            </a:r>
            <a:r>
              <a:rPr lang="fr-F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</a:t>
            </a:r>
            <a:r>
              <a:rPr lang="fr-F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054,05 €</a:t>
            </a:r>
            <a:endParaRPr lang="fr-FR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302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818" y="-238578"/>
            <a:ext cx="12420000" cy="82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29092" y="968188"/>
            <a:ext cx="12102353" cy="91717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Bilan 1 avril  2019 au 31 mars 2020</a:t>
            </a:r>
          </a:p>
          <a:p>
            <a:endParaRPr lang="fr-FR" sz="32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Revenus:  </a:t>
            </a:r>
          </a:p>
          <a:p>
            <a:r>
              <a:rPr lang="fr-FR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Dons:              50 095,00</a:t>
            </a:r>
          </a:p>
          <a:p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Produit d’intérêt: 13,00</a:t>
            </a:r>
          </a:p>
          <a:p>
            <a:r>
              <a:rPr lang="fr-FR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Revenus divers:     83,00</a:t>
            </a:r>
            <a:endParaRPr lang="fr-FR" sz="3200" b="1" i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Dépenses:</a:t>
            </a:r>
          </a:p>
          <a:p>
            <a:r>
              <a:rPr lang="fr-FR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	</a:t>
            </a:r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Projets :       35 138,14</a:t>
            </a:r>
          </a:p>
          <a:p>
            <a:r>
              <a:rPr lang="fr-FR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Administration: 57,10</a:t>
            </a:r>
          </a:p>
          <a:p>
            <a:endParaRPr lang="fr-FR" sz="32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Excédents de revenus: 14 995,76</a:t>
            </a:r>
          </a:p>
          <a:p>
            <a:r>
              <a:rPr lang="fr-FR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</a:t>
            </a:r>
            <a:r>
              <a:rPr lang="fr-FR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</a:t>
            </a:r>
          </a:p>
          <a:p>
            <a:pPr algn="ctr"/>
            <a:endParaRPr lang="fr-FR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fr-FR" sz="5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fr-FR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Bulle ronde 5"/>
          <p:cNvSpPr/>
          <p:nvPr/>
        </p:nvSpPr>
        <p:spPr>
          <a:xfrm>
            <a:off x="5885182" y="2277017"/>
            <a:ext cx="1947134" cy="1861074"/>
          </a:xfrm>
          <a:prstGeom prst="wedgeEllipseCallout">
            <a:avLst>
              <a:gd name="adj1" fmla="val -101725"/>
              <a:gd name="adj2" fmla="val 129313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L’administration du compte a été payée par la </a:t>
            </a:r>
            <a:r>
              <a:rPr lang="fr-CA" sz="12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Banque TD </a:t>
            </a:r>
            <a:r>
              <a:rPr lang="fr-CA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l’écriture est sous la rubrique: revenus divers.</a:t>
            </a:r>
            <a:endParaRPr lang="fr-CA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3325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fr-FR" sz="3200" dirty="0" smtClean="0"/>
              <a:t>Bilan des réalisations de notre organisme</a:t>
            </a:r>
            <a:br>
              <a:rPr lang="fr-FR" sz="3200" dirty="0" smtClean="0"/>
            </a:br>
            <a:r>
              <a:rPr lang="fr-FR" sz="3200" dirty="0" smtClean="0">
                <a:latin typeface="Britannic Bold" charset="0"/>
                <a:ea typeface="Britannic Bold" charset="0"/>
                <a:cs typeface="Britannic Bold" charset="0"/>
              </a:rPr>
              <a:t>Soutien </a:t>
            </a:r>
            <a:r>
              <a:rPr lang="fr-FR" sz="3200" dirty="0" smtClean="0">
                <a:latin typeface="Britannic Bold" charset="0"/>
                <a:ea typeface="Britannic Bold" charset="0"/>
                <a:cs typeface="Britannic Bold" charset="0"/>
              </a:rPr>
              <a:t>Technique </a:t>
            </a:r>
            <a:r>
              <a:rPr lang="fr-FR" sz="3200" dirty="0" smtClean="0">
                <a:latin typeface="Britannic Bold" charset="0"/>
                <a:ea typeface="Britannic Bold" charset="0"/>
                <a:cs typeface="Britannic Bold" charset="0"/>
              </a:rPr>
              <a:t>International </a:t>
            </a:r>
            <a:r>
              <a:rPr lang="fr-FR" sz="3200" dirty="0">
                <a:solidFill>
                  <a:srgbClr val="FF0000"/>
                </a:solidFill>
                <a:latin typeface="Britannic Bold" charset="0"/>
                <a:ea typeface="Britannic Bold" charset="0"/>
                <a:cs typeface="Britannic Bold" charset="0"/>
              </a:rPr>
              <a:t>L</a:t>
            </a:r>
            <a:r>
              <a:rPr lang="fr-FR" sz="3200" dirty="0" smtClean="0">
                <a:solidFill>
                  <a:srgbClr val="FF0000"/>
                </a:solidFill>
                <a:latin typeface="Britannic Bold" charset="0"/>
                <a:ea typeface="Britannic Bold" charset="0"/>
                <a:cs typeface="Britannic Bold" charset="0"/>
              </a:rPr>
              <a:t>ien</a:t>
            </a:r>
            <a:r>
              <a:rPr lang="fr-FR" sz="3200" dirty="0" smtClean="0">
                <a:latin typeface="Britannic Bold" charset="0"/>
                <a:ea typeface="Britannic Bold" charset="0"/>
                <a:cs typeface="Britannic Bold" charset="0"/>
              </a:rPr>
              <a:t> Éducation</a:t>
            </a:r>
            <a:r>
              <a:rPr lang="fr-FR" sz="3200" dirty="0" smtClean="0">
                <a:solidFill>
                  <a:srgbClr val="FF0000"/>
                </a:solidFill>
                <a:latin typeface="Britannic Bold" charset="0"/>
                <a:ea typeface="Britannic Bold" charset="0"/>
                <a:cs typeface="Britannic Bold" charset="0"/>
              </a:rPr>
              <a:t>-</a:t>
            </a:r>
            <a:r>
              <a:rPr lang="fr-FR" sz="3200" dirty="0" smtClean="0">
                <a:latin typeface="Britannic Bold" charset="0"/>
                <a:ea typeface="Britannic Bold" charset="0"/>
                <a:cs typeface="Britannic Bold" charset="0"/>
              </a:rPr>
              <a:t>Santé</a:t>
            </a:r>
            <a:br>
              <a:rPr lang="fr-FR" sz="3200" dirty="0" smtClean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fr-FR" sz="3200" dirty="0" smtClean="0"/>
              <a:t>STI</a:t>
            </a:r>
            <a:r>
              <a:rPr lang="fr-FR" sz="3200" dirty="0" smtClean="0">
                <a:solidFill>
                  <a:srgbClr val="C00000"/>
                </a:solidFill>
              </a:rPr>
              <a:t>L</a:t>
            </a:r>
            <a:r>
              <a:rPr lang="fr-FR" sz="3200" dirty="0" smtClean="0"/>
              <a:t>E</a:t>
            </a:r>
            <a:r>
              <a:rPr lang="fr-FR" sz="3200" dirty="0" smtClean="0">
                <a:solidFill>
                  <a:srgbClr val="C00000"/>
                </a:solidFill>
              </a:rPr>
              <a:t>-</a:t>
            </a:r>
            <a:r>
              <a:rPr lang="fr-FR" sz="3200" dirty="0" smtClean="0"/>
              <a:t>S depuis le 22 février 2013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283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lvl="1"/>
            <a:r>
              <a:rPr lang="fr-FR" dirty="0" smtClean="0"/>
              <a:t>Grâce aux dons recueillis de  février 2013 à mars 2020: 197 377,00 $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Sans </a:t>
            </a:r>
            <a:r>
              <a:rPr lang="fr-FR" dirty="0" smtClean="0">
                <a:solidFill>
                  <a:srgbClr val="0070C0"/>
                </a:solidFill>
              </a:rPr>
              <a:t>aucun </a:t>
            </a:r>
            <a:r>
              <a:rPr lang="fr-FR" dirty="0" smtClean="0">
                <a:solidFill>
                  <a:srgbClr val="0070C0"/>
                </a:solidFill>
              </a:rPr>
              <a:t>frais d’administration</a:t>
            </a:r>
            <a:r>
              <a:rPr lang="fr-FR" dirty="0" smtClean="0"/>
              <a:t>, STI</a:t>
            </a:r>
            <a:r>
              <a:rPr lang="fr-FR" dirty="0" smtClean="0">
                <a:solidFill>
                  <a:srgbClr val="C00000"/>
                </a:solidFill>
              </a:rPr>
              <a:t>L</a:t>
            </a:r>
            <a:r>
              <a:rPr lang="fr-FR" dirty="0" smtClean="0"/>
              <a:t>E</a:t>
            </a:r>
            <a:r>
              <a:rPr lang="fr-FR" dirty="0" smtClean="0">
                <a:solidFill>
                  <a:srgbClr val="C00000"/>
                </a:solidFill>
              </a:rPr>
              <a:t>-</a:t>
            </a:r>
            <a:r>
              <a:rPr lang="fr-FR" dirty="0" smtClean="0"/>
              <a:t>S a pu réaliser les projets suivants:</a:t>
            </a:r>
          </a:p>
          <a:p>
            <a:pPr lvl="1">
              <a:buFont typeface="Wingdings" charset="2"/>
              <a:buChar char="ü"/>
            </a:pPr>
            <a:r>
              <a:rPr lang="fr-FR" dirty="0" smtClean="0"/>
              <a:t> Construction de 6 écoles avec creusage de puits</a:t>
            </a:r>
          </a:p>
          <a:p>
            <a:pPr lvl="1">
              <a:buFont typeface="Wingdings" charset="2"/>
              <a:buChar char="ü"/>
            </a:pPr>
            <a:r>
              <a:rPr lang="fr-FR" dirty="0" smtClean="0"/>
              <a:t> Construction d’une annexe à une école, ajout de 2 classes</a:t>
            </a:r>
          </a:p>
          <a:p>
            <a:pPr lvl="1">
              <a:buFont typeface="Wingdings" charset="2"/>
              <a:buChar char="ü"/>
            </a:pPr>
            <a:r>
              <a:rPr lang="fr-FR" dirty="0" smtClean="0"/>
              <a:t>Réhabilitation de 3 bâtiments</a:t>
            </a:r>
          </a:p>
          <a:p>
            <a:pPr lvl="1">
              <a:buFont typeface="Wingdings" charset="2"/>
              <a:buChar char="ü"/>
            </a:pPr>
            <a:r>
              <a:rPr lang="fr-FR" dirty="0" smtClean="0"/>
              <a:t>Construction de 2 abris (1 cantine scolaire et 1 préau pour étude)</a:t>
            </a:r>
          </a:p>
          <a:p>
            <a:pPr lvl="1">
              <a:buFont typeface="Wingdings" charset="2"/>
              <a:buChar char="ü"/>
            </a:pPr>
            <a:r>
              <a:rPr lang="fr-FR" dirty="0" smtClean="0"/>
              <a:t>2 unités sanitaires (2 WC dont 1 avec récupération d’eau non potable) </a:t>
            </a:r>
          </a:p>
          <a:p>
            <a:pPr lvl="1">
              <a:buFont typeface="Wingdings" charset="2"/>
              <a:buChar char="ü"/>
            </a:pPr>
            <a:r>
              <a:rPr lang="fr-FR" dirty="0" smtClean="0"/>
              <a:t>Soutien pédagogique avec matériel scolaire pour les profs et élèves</a:t>
            </a:r>
          </a:p>
          <a:p>
            <a:pPr>
              <a:buFont typeface="Arial" charset="0"/>
              <a:buChar char="•"/>
            </a:pPr>
            <a:r>
              <a:rPr lang="fr-FR" sz="2000" b="1" dirty="0" smtClean="0">
                <a:solidFill>
                  <a:srgbClr val="0070C0"/>
                </a:solidFill>
              </a:rPr>
              <a:t>Merci</a:t>
            </a:r>
            <a:r>
              <a:rPr lang="fr-FR" sz="2000" dirty="0" smtClean="0"/>
              <a:t> </a:t>
            </a:r>
            <a:r>
              <a:rPr lang="fr-FR" sz="2000" b="1" dirty="0" smtClean="0">
                <a:solidFill>
                  <a:srgbClr val="0070C0"/>
                </a:solidFill>
              </a:rPr>
              <a:t>à vous généreux donateurs </a:t>
            </a:r>
            <a:r>
              <a:rPr lang="fr-FR" sz="2000" dirty="0" smtClean="0"/>
              <a:t>d’avoir contribué à la réalisation de nos différents projets pour aider à des milliers d’enfants dépourvus.  Nous avons encore besoin de votre soutien pour réaliser d’autres projets urgents qui contribueront à aider des milliers d’enfants de Madagascar.</a:t>
            </a:r>
          </a:p>
          <a:p>
            <a:pPr marL="457200" lvl="1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2792291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572</Words>
  <Application>Microsoft Office PowerPoint</Application>
  <PresentationFormat>Grand écran</PresentationFormat>
  <Paragraphs>83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Britannic Bold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Bilan des réalisations de notre organisme Soutien Technique International Lien Éducation-Santé STILE-S depuis le 22 février 2013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Antonia Dumont</dc:creator>
  <cp:lastModifiedBy>Antonia Dumont</cp:lastModifiedBy>
  <cp:revision>76</cp:revision>
  <cp:lastPrinted>2020-11-20T14:45:40Z</cp:lastPrinted>
  <dcterms:created xsi:type="dcterms:W3CDTF">2020-10-01T13:06:50Z</dcterms:created>
  <dcterms:modified xsi:type="dcterms:W3CDTF">2020-11-20T18:36:58Z</dcterms:modified>
</cp:coreProperties>
</file>